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18"/>
  </p:notesMasterIdLst>
  <p:handoutMasterIdLst>
    <p:handoutMasterId r:id="rId19"/>
  </p:handoutMasterIdLst>
  <p:sldIdLst>
    <p:sldId id="394" r:id="rId3"/>
    <p:sldId id="571" r:id="rId4"/>
    <p:sldId id="625" r:id="rId5"/>
    <p:sldId id="626" r:id="rId6"/>
    <p:sldId id="627" r:id="rId7"/>
    <p:sldId id="628" r:id="rId8"/>
    <p:sldId id="629" r:id="rId9"/>
    <p:sldId id="630" r:id="rId10"/>
    <p:sldId id="631" r:id="rId11"/>
    <p:sldId id="632" r:id="rId12"/>
    <p:sldId id="633" r:id="rId13"/>
    <p:sldId id="634" r:id="rId14"/>
    <p:sldId id="635" r:id="rId15"/>
    <p:sldId id="594" r:id="rId16"/>
    <p:sldId id="636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5D7E5960-A9BC-43C4-BCE0-8E99BC3BA6A9}">
          <p14:sldIdLst>
            <p14:sldId id="394"/>
            <p14:sldId id="571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</p14:sldIdLst>
        </p14:section>
        <p14:section name="Заключение" id="{3E23A7B0-228F-4458-953E-A0823B82CFF0}">
          <p14:sldIdLst>
            <p14:sldId id="594"/>
            <p14:sldId id="6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F9E6AB"/>
    <a:srgbClr val="D2A010"/>
    <a:srgbClr val="F6D18E"/>
    <a:srgbClr val="FFFFFF"/>
    <a:srgbClr val="C6C0AA"/>
    <a:srgbClr val="F9F0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98670" autoAdjust="0"/>
  </p:normalViewPr>
  <p:slideViewPr>
    <p:cSldViewPr>
      <p:cViewPr varScale="1">
        <p:scale>
          <a:sx n="68" d="100"/>
          <a:sy n="68" d="100"/>
        </p:scale>
        <p:origin x="43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1/17/2019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996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934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471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930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701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08763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52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68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67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6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500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635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11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>
                <a:solidFill>
                  <a:srgbClr val="F3BE60"/>
                </a:solidFill>
              </a:rPr>
              <a:t>Въпроси</a:t>
            </a:r>
            <a:r>
              <a:rPr lang="en-US" sz="6600" b="1" dirty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09AAFB65-F193-4484-85C5-7FFA4302163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43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-kariera.mon.bg/e-learnin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t-kariera.mon.bg/e-learnin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/>
          <p:cNvSpPr txBox="1">
            <a:spLocks/>
          </p:cNvSpPr>
          <p:nvPr/>
        </p:nvSpPr>
        <p:spPr>
          <a:xfrm>
            <a:off x="3351212" y="762000"/>
            <a:ext cx="8215099" cy="1171552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2500" lnSpcReduction="20000"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Увод в приложенията с база данни</a:t>
            </a:r>
            <a:endParaRPr lang="en-US" dirty="0"/>
          </a:p>
        </p:txBody>
      </p:sp>
      <p:sp>
        <p:nvSpPr>
          <p:cNvPr id="22" name="Subtitle 5"/>
          <p:cNvSpPr txBox="1">
            <a:spLocks/>
          </p:cNvSpPr>
          <p:nvPr/>
        </p:nvSpPr>
        <p:spPr>
          <a:xfrm>
            <a:off x="3503612" y="1915602"/>
            <a:ext cx="8062699" cy="13350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A0ADD6E4-664D-4B27-BE61-5A56E60D9702}"/>
              </a:ext>
            </a:extLst>
          </p:cNvPr>
          <p:cNvGrpSpPr/>
          <p:nvPr/>
        </p:nvGrpSpPr>
        <p:grpSpPr>
          <a:xfrm>
            <a:off x="745783" y="3502824"/>
            <a:ext cx="5968924" cy="2646531"/>
            <a:chOff x="745783" y="3502824"/>
            <a:chExt cx="5968924" cy="2646531"/>
          </a:xfrm>
        </p:grpSpPr>
        <p:pic>
          <p:nvPicPr>
            <p:cNvPr id="24" name="Picture 23" descr="http://softuni.bg">
              <a:extLst>
                <a:ext uri="{FF2B5EF4-FFF2-40B4-BE49-F238E27FC236}">
                  <a16:creationId xmlns="" xmlns:a16="http://schemas.microsoft.com/office/drawing/2014/main" id="{09FAB067-40A6-4A38-93D1-07FB4AB7C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60812" y="3624633"/>
              <a:ext cx="1828798" cy="20069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4F5A4366-F5D6-4393-BD7A-141ED3660C17}"/>
                </a:ext>
              </a:extLst>
            </p:cNvPr>
            <p:cNvSpPr txBox="1"/>
            <p:nvPr/>
          </p:nvSpPr>
          <p:spPr>
            <a:xfrm rot="576164">
              <a:off x="4864137" y="3502824"/>
              <a:ext cx="1850570" cy="617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bg-BG" sz="2000" b="1" spc="50" dirty="0" smtClean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Разработка на</a:t>
              </a:r>
              <a:br>
                <a:rPr lang="bg-BG" sz="2000" b="1" spc="50" dirty="0" smtClean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</a:br>
              <a:r>
                <a:rPr lang="bg-BG" sz="2000" b="1" spc="50" dirty="0" smtClean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софтуер</a:t>
              </a:r>
              <a:endPara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endParaRPr>
            </a:p>
          </p:txBody>
        </p:sp>
        <p:pic>
          <p:nvPicPr>
            <p:cNvPr id="26" name="Picture 4" title="CC-BY-NC-SA License">
              <a:hlinkClick r:id="rId4" tooltip="This work is licensed under the &quot;Creative Commons Attribution-NonCommercial-ShareAlike 4.0 International&quot; license"/>
              <a:extLst>
                <a:ext uri="{FF2B5EF4-FFF2-40B4-BE49-F238E27FC236}">
                  <a16:creationId xmlns="" xmlns:a16="http://schemas.microsoft.com/office/drawing/2014/main" id="{56E2204D-C57C-439A-9210-E0B131EC6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45783" y="4076772"/>
              <a:ext cx="2175525" cy="761165"/>
            </a:xfrm>
            <a:prstGeom prst="roundRect">
              <a:avLst>
                <a:gd name="adj" fmla="val 3940"/>
              </a:avLst>
            </a:prstGeom>
            <a:solidFill>
              <a:srgbClr val="231F20">
                <a:alpha val="50000"/>
              </a:srgbClr>
            </a:solidFill>
            <a:ln>
              <a:solidFill>
                <a:schemeClr val="accent1">
                  <a:lumMod val="75000"/>
                  <a:alpha val="50000"/>
                </a:schemeClr>
              </a:solidFill>
            </a:ln>
          </p:spPr>
        </p:pic>
        <p:sp>
          <p:nvSpPr>
            <p:cNvPr id="27" name="Text Placeholder 7">
              <a:extLst>
                <a:ext uri="{FF2B5EF4-FFF2-40B4-BE49-F238E27FC236}">
                  <a16:creationId xmlns="" xmlns:a16="http://schemas.microsoft.com/office/drawing/2014/main" id="{DEC0E384-8CE2-4278-814B-20BBC04E211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3" y="4998598"/>
              <a:ext cx="3187614" cy="444343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300" b="1" kern="1200" dirty="0" smtClean="0">
                  <a:solidFill>
                    <a:srgbClr val="F4B36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noProof="1"/>
                <a:t>Учителски</a:t>
              </a:r>
              <a:r>
                <a:rPr lang="bg-BG"/>
                <a:t> екип</a:t>
              </a:r>
            </a:p>
          </p:txBody>
        </p:sp>
        <p:sp>
          <p:nvSpPr>
            <p:cNvPr id="28" name="Text Placeholder 10">
              <a:extLst>
                <a:ext uri="{FF2B5EF4-FFF2-40B4-BE49-F238E27FC236}">
                  <a16:creationId xmlns="" xmlns:a16="http://schemas.microsoft.com/office/drawing/2014/main" id="{6B9D00F6-6C28-4C4E-8777-DB21EB7CFB3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403725"/>
              <a:ext cx="3187613" cy="382788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000" b="1" kern="12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/>
                <a:t>Обучение за ИТ кариера</a:t>
              </a:r>
            </a:p>
          </p:txBody>
        </p:sp>
        <p:sp>
          <p:nvSpPr>
            <p:cNvPr id="29" name="Text Placeholder 11">
              <a:extLst>
                <a:ext uri="{FF2B5EF4-FFF2-40B4-BE49-F238E27FC236}">
                  <a16:creationId xmlns="" xmlns:a16="http://schemas.microsoft.com/office/drawing/2014/main" id="{F4228145-6F82-4534-95DE-2617A32E17B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690893"/>
              <a:ext cx="3810000" cy="458462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1800" b="1" kern="1200" dirty="0" smtClean="0">
                  <a:solidFill>
                    <a:srgbClr val="F27A44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>
                  <a:hlinkClick r:id="rId6"/>
                </a:rPr>
                <a:t>https://it-kariera.mon.bg/e-learning/</a:t>
              </a:r>
              <a:endParaRPr lang="en-GB"/>
            </a:p>
          </p:txBody>
        </p:sp>
      </p:grpSp>
      <p:pic>
        <p:nvPicPr>
          <p:cNvPr id="12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6767513" y="3124200"/>
            <a:ext cx="4722812" cy="304800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379">
            <a:off x="6879316" y="4029823"/>
            <a:ext cx="3134069" cy="23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Извличане на данни в свързан модел</a:t>
            </a:r>
            <a:endParaRPr lang="bg-BG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bg-BG" sz="2800" dirty="0" smtClean="0"/>
              <a:t>Отваряне на връзка </a:t>
            </a:r>
            <a:r>
              <a:rPr lang="bg-BG" sz="2800" dirty="0"/>
              <a:t>(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bg-BG" sz="2800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bg-BG" sz="2800" dirty="0" smtClean="0"/>
              <a:t>Изпълнение на команда</a:t>
            </a:r>
            <a:r>
              <a:rPr lang="en-US" sz="2800" dirty="0" smtClean="0"/>
              <a:t> </a:t>
            </a:r>
            <a:r>
              <a:rPr lang="en-US" sz="2800" dirty="0"/>
              <a:t>(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SqlCommand</a:t>
            </a:r>
            <a:r>
              <a:rPr lang="bg-BG" sz="2800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bg-BG" sz="2800" dirty="0" smtClean="0"/>
              <a:t>Обработка на множеството от резултати</a:t>
            </a:r>
            <a:br>
              <a:rPr lang="bg-BG" sz="2800" dirty="0" smtClean="0"/>
            </a:br>
            <a:r>
              <a:rPr lang="bg-BG" sz="2800" dirty="0" smtClean="0"/>
              <a:t>на заявката чрез четец </a:t>
            </a:r>
            <a:r>
              <a:rPr lang="bg-BG" sz="2800" dirty="0"/>
              <a:t>(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SqlDataReader</a:t>
            </a:r>
            <a:r>
              <a:rPr lang="bg-BG" sz="2800" dirty="0"/>
              <a:t>)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bg-BG" sz="2800" dirty="0" smtClean="0"/>
              <a:t>Затваряне на четеца</a:t>
            </a:r>
            <a:endParaRPr lang="bg-BG" sz="28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bg-BG" sz="2800" dirty="0" smtClean="0"/>
              <a:t>Затваряне на връзката</a:t>
            </a:r>
            <a:endParaRPr lang="bg-BG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SqlClient</a:t>
            </a:r>
            <a:r>
              <a:rPr lang="en-US" dirty="0"/>
              <a:t> </a:t>
            </a:r>
            <a:r>
              <a:rPr lang="bg-BG" dirty="0" smtClean="0"/>
              <a:t>и ADO.NET</a:t>
            </a:r>
            <a:r>
              <a:rPr lang="en-US" dirty="0" smtClean="0"/>
              <a:t> </a:t>
            </a:r>
            <a:r>
              <a:rPr lang="bg-BG" dirty="0" smtClean="0"/>
              <a:t>свързан модел</a:t>
            </a:r>
            <a:endParaRPr lang="en-US" dirty="0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447212" y="3777623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9752012" y="2699709"/>
            <a:ext cx="20574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SqlCommand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9447212" y="1643064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SqlDataReader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10655299" y="432848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10642599" y="326168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10629899" y="219075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4800600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9971487" y="6204668"/>
            <a:ext cx="1381019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/>
              <a:t>Database</a:t>
            </a:r>
            <a:endParaRPr lang="bg-BG" b="1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629524" y="2264734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7618412" y="3225172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7466012" y="2743200"/>
            <a:ext cx="1970088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SqlParameter</a:t>
            </a:r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H="1" flipV="1">
            <a:off x="9523412" y="2493334"/>
            <a:ext cx="304800" cy="304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H="1" flipV="1">
            <a:off x="9371012" y="2950534"/>
            <a:ext cx="4572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 flipH="1">
            <a:off x="9523412" y="3102934"/>
            <a:ext cx="304800" cy="2286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non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/>
          </a:p>
        </p:txBody>
      </p:sp>
    </p:spTree>
    <p:extLst>
      <p:ext uri="{BB962C8B-B14F-4D97-AF65-F5344CB8AC3E}">
        <p14:creationId xmlns:p14="http://schemas.microsoft.com/office/powerpoint/2010/main" val="222450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модел за достъп до данни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bg-BG" dirty="0" smtClean="0"/>
              <a:t>Съпоставя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таблиците от базата данни</a:t>
            </a:r>
            <a:r>
              <a:rPr lang="en-US" dirty="0" smtClean="0"/>
              <a:t> </a:t>
            </a:r>
            <a:r>
              <a:rPr lang="bg-BG" dirty="0" smtClean="0"/>
              <a:t>към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класове</a:t>
            </a:r>
            <a:r>
              <a:rPr lang="en-US" dirty="0" smtClean="0"/>
              <a:t> </a:t>
            </a:r>
            <a:r>
              <a:rPr lang="bg-BG" dirty="0" smtClean="0"/>
              <a:t>и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обекти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Обектите могат да бъдат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автоматично съхранени</a:t>
            </a:r>
            <a:r>
              <a:rPr lang="en-US" dirty="0" smtClean="0"/>
              <a:t> </a:t>
            </a:r>
            <a:r>
              <a:rPr lang="bg-BG" dirty="0" smtClean="0"/>
              <a:t>в базата данни</a:t>
            </a:r>
            <a:endParaRPr lang="en-US" dirty="0"/>
          </a:p>
          <a:p>
            <a:pPr lvl="1"/>
            <a:r>
              <a:rPr lang="bg-BG" dirty="0" smtClean="0"/>
              <a:t>Може да работи в свързан и несвързан режим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</a:t>
            </a:r>
            <a:r>
              <a:rPr lang="bg-BG" dirty="0" smtClean="0"/>
              <a:t>Модел</a:t>
            </a:r>
            <a:endParaRPr lang="en-US" dirty="0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343526" y="4800600"/>
            <a:ext cx="2351086" cy="1295400"/>
          </a:xfrm>
          <a:prstGeom prst="ellips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36000" rIns="36000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ORM</a:t>
            </a:r>
          </a:p>
          <a:p>
            <a:pPr algn="ctr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Framework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2277136" y="4808538"/>
            <a:ext cx="2159000" cy="1287462"/>
          </a:xfrm>
          <a:prstGeom prst="roundRect">
            <a:avLst>
              <a:gd name="adj" fmla="val 385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txBody>
          <a:bodyPr wrap="square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OO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програмен код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551693" y="5458454"/>
            <a:ext cx="685800" cy="0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7813527" y="5465134"/>
            <a:ext cx="687387" cy="0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5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800600"/>
            <a:ext cx="1676400" cy="1295400"/>
          </a:xfrm>
          <a:prstGeom prst="rect">
            <a:avLst/>
          </a:prstGeom>
          <a:noFill/>
        </p:spPr>
      </p:pic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8450477" y="6128468"/>
            <a:ext cx="170110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eaLnBrk="1" hangingPunct="1">
              <a:lnSpc>
                <a:spcPct val="90000"/>
              </a:lnSpc>
            </a:pPr>
            <a:r>
              <a:rPr lang="bg-B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База данни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307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Плюсове на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 smtClean="0"/>
              <a:t> </a:t>
            </a:r>
            <a:r>
              <a:rPr lang="bg-BG" dirty="0" smtClean="0"/>
              <a:t>модела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По-малко код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Използва обекти 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асоциации</a:t>
            </a:r>
            <a:r>
              <a:rPr lang="da-DK" dirty="0" smtClean="0"/>
              <a:t> </a:t>
            </a:r>
            <a:r>
              <a:rPr lang="bg-BG" dirty="0" smtClean="0"/>
              <a:t>вместо таблици и</a:t>
            </a:r>
            <a:r>
              <a:rPr lang="da-DK" dirty="0" smtClean="0"/>
              <a:t> SQL</a:t>
            </a:r>
            <a:r>
              <a:rPr lang="bg-BG" dirty="0" smtClean="0"/>
              <a:t> код</a:t>
            </a:r>
            <a:endParaRPr lang="da-DK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Интегриран механизъм за извличане на обекти</a:t>
            </a:r>
            <a:endParaRPr lang="da-DK" dirty="0"/>
          </a:p>
          <a:p>
            <a:pPr>
              <a:lnSpc>
                <a:spcPct val="100000"/>
              </a:lnSpc>
            </a:pPr>
            <a:r>
              <a:rPr lang="bg-BG" dirty="0" smtClean="0"/>
              <a:t>Минуси на </a:t>
            </a:r>
            <a:r>
              <a:rPr lang="en-US" dirty="0" smtClean="0"/>
              <a:t>ORM </a:t>
            </a:r>
            <a:r>
              <a:rPr lang="bg-BG" dirty="0" smtClean="0"/>
              <a:t>модела</a:t>
            </a:r>
            <a:r>
              <a:rPr lang="en-US" dirty="0" smtClean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По-малко гъвкавост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SQL </a:t>
            </a:r>
            <a:r>
              <a:rPr lang="bg-BG" dirty="0" smtClean="0"/>
              <a:t>кодът се генерира автоматично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Не винаги ефикасен откъм производителност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ORM </a:t>
            </a:r>
            <a:r>
              <a:rPr lang="bg-BG" dirty="0" smtClean="0"/>
              <a:t>Модел </a:t>
            </a:r>
            <a:r>
              <a:rPr lang="en-US" dirty="0" smtClean="0"/>
              <a:t>–</a:t>
            </a:r>
            <a:r>
              <a:rPr lang="bg-BG" dirty="0"/>
              <a:t> п</a:t>
            </a:r>
            <a:r>
              <a:rPr lang="bg-BG" dirty="0" smtClean="0"/>
              <a:t>люсове и минуси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13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93578" cy="5570355"/>
          </a:xfrm>
        </p:spPr>
        <p:txBody>
          <a:bodyPr>
            <a:normAutofit fontScale="92500"/>
          </a:bodyPr>
          <a:lstStyle/>
          <a:p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Entity Framework Core</a:t>
            </a:r>
            <a:r>
              <a:rPr lang="en-US" sz="3000" dirty="0"/>
              <a:t> </a:t>
            </a:r>
            <a:r>
              <a:rPr lang="bg-BG" sz="3000" dirty="0"/>
              <a:t>е</a:t>
            </a:r>
            <a:r>
              <a:rPr lang="en-US" sz="3000" dirty="0" smtClean="0"/>
              <a:t>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sz="3000" dirty="0" smtClean="0"/>
              <a:t> </a:t>
            </a:r>
            <a:r>
              <a:rPr lang="bg-BG" sz="3000" dirty="0" smtClean="0"/>
              <a:t>работна рамка с широко предназначение</a:t>
            </a:r>
            <a:endParaRPr lang="en-US" sz="30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bg-BG" sz="2600" dirty="0" smtClean="0"/>
              <a:t>Създава се модел, който съпоставя базата данни /</a:t>
            </a:r>
            <a:r>
              <a:rPr lang="en-US" sz="2600" dirty="0" smtClean="0"/>
              <a:t>entity data model/</a:t>
            </a:r>
            <a:endParaRPr lang="en-US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bg-BG" sz="2600" dirty="0" smtClean="0"/>
              <a:t>Отваря се обектен контекст /</a:t>
            </a:r>
            <a:r>
              <a:rPr lang="en-US" sz="2600" dirty="0" smtClean="0"/>
              <a:t>object context</a:t>
            </a:r>
            <a:r>
              <a:rPr lang="bg-BG" sz="2600" dirty="0" smtClean="0"/>
              <a:t>/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bg-BG" sz="2600" dirty="0" smtClean="0"/>
              <a:t>Извличат се данни чрез </a:t>
            </a:r>
            <a:r>
              <a:rPr lang="en-US" sz="2600" dirty="0" smtClean="0"/>
              <a:t>LINQ </a:t>
            </a:r>
            <a:r>
              <a:rPr lang="en-US" sz="2600" dirty="0"/>
              <a:t>/ </a:t>
            </a:r>
            <a:r>
              <a:rPr lang="bg-BG" sz="2600" dirty="0" smtClean="0"/>
              <a:t>модифицира се таблицата в обектния контекст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bg-BG" sz="2600" dirty="0" smtClean="0"/>
              <a:t>Запазват се промените на обектния контекст в БД</a:t>
            </a:r>
            <a:endParaRPr lang="bg-BG" sz="2600" dirty="0"/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r>
              <a:rPr lang="bg-BG" sz="2600" dirty="0" smtClean="0"/>
              <a:t>Връзката се управлява автоматично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ADO.NET: Entity Framework Core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269790" y="3886201"/>
            <a:ext cx="2362200" cy="503237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bg-BG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SqlConnection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269790" y="1958975"/>
            <a:ext cx="2362200" cy="503238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ObjectContext</a:t>
            </a:r>
          </a:p>
        </p:txBody>
      </p:sp>
      <p:pic>
        <p:nvPicPr>
          <p:cNvPr id="12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91" y="4618037"/>
            <a:ext cx="1676400" cy="1295400"/>
          </a:xfrm>
          <a:prstGeom prst="rect">
            <a:avLst/>
          </a:prstGeom>
          <a:noFill/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602124" y="6022105"/>
            <a:ext cx="170110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bg-BG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База данни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9142412" y="12954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6704012" y="12954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7923212" y="1143000"/>
            <a:ext cx="1077912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</a:t>
            </a: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7269790" y="2840666"/>
            <a:ext cx="2362200" cy="655636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EntityClient</a:t>
            </a:r>
          </a:p>
          <a:p>
            <a:pPr algn="ctr"/>
            <a:r>
              <a:rPr lang="en-US" sz="2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 Provider</a:t>
            </a:r>
            <a:endParaRPr lang="bg-BG" sz="22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8454544" y="241713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H="1" flipV="1">
            <a:off x="7696864" y="1594886"/>
            <a:ext cx="182526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 flipV="1">
            <a:off x="8457090" y="1502734"/>
            <a:ext cx="1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Line 9"/>
          <p:cNvSpPr>
            <a:spLocks noChangeShapeType="1"/>
          </p:cNvSpPr>
          <p:nvPr/>
        </p:nvSpPr>
        <p:spPr bwMode="auto">
          <a:xfrm flipV="1">
            <a:off x="9091503" y="1594886"/>
            <a:ext cx="93921" cy="428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8445978" y="4334503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V="1">
            <a:off x="8457091" y="3483934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triangle" w="med" len="med"/>
            <a:tailEnd type="triangle" w="med" len="med"/>
          </a:ln>
          <a:effectLst>
            <a:outerShdw blurRad="63500" sx="120000" sy="120000" algn="ctr" rotWithShape="0">
              <a:prstClr val="black">
                <a:alpha val="70000"/>
              </a:prstClr>
            </a:outerShdw>
          </a:effectLst>
        </p:spPr>
        <p:txBody>
          <a:bodyPr wrap="none" anchor="ctr"/>
          <a:lstStyle/>
          <a:p>
            <a:endParaRPr lang="bg-BG" b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02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Увод в приложенията с база данни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https://it-kariera.mon.bg/e-learning/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6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ru-RU" sz="2000" dirty="0" smtClean="0">
                <a:hlinkClick r:id="rId4"/>
              </a:rPr>
              <a:t>"Принципи на програмирането със C#"</a:t>
            </a:r>
            <a:r>
              <a:rPr lang="bg-BG" sz="2000" dirty="0" smtClean="0"/>
              <a:t> </a:t>
            </a:r>
            <a:r>
              <a:rPr lang="bg-BG" sz="2000" dirty="0"/>
              <a:t>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304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2057400"/>
            <a:ext cx="3429001" cy="4421449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 smtClean="0"/>
              <a:t>Използване на клиентски библиотеки за свързване с БД</a:t>
            </a:r>
            <a:endParaRPr lang="en-US" dirty="0" smtClean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ORM </a:t>
            </a:r>
            <a:r>
              <a:rPr lang="bg-BG" smtClean="0"/>
              <a:t>модел</a:t>
            </a:r>
            <a:endParaRPr lang="en-US" dirty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endParaRPr lang="bg-BG" dirty="0" smtClean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937" y="3352800"/>
            <a:ext cx="3675769" cy="26040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68" y="3581400"/>
            <a:ext cx="3117587" cy="30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2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15F848-B858-442A-A11B-296D7AE6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Модели за достъп до данни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F920B0D-3E89-4F76-AEDB-6C3B938E4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bg-BG" dirty="0" smtClean="0"/>
              <a:t>Свързване към БД чрез</a:t>
            </a:r>
            <a:r>
              <a:rPr lang="en-US" dirty="0" smtClean="0"/>
              <a:t> </a:t>
            </a:r>
            <a:r>
              <a:rPr lang="en-US" dirty="0"/>
              <a:t>C#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C4FE5A3-213C-4A5C-A9A4-36E2CC89D4A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52" y="1066800"/>
            <a:ext cx="4867521" cy="3634740"/>
          </a:xfrm>
          <a:prstGeom prst="roundRect">
            <a:avLst>
              <a:gd name="adj" fmla="val 8139"/>
            </a:avLst>
          </a:prstGeom>
        </p:spPr>
      </p:pic>
    </p:spTree>
    <p:extLst>
      <p:ext uri="{BB962C8B-B14F-4D97-AF65-F5344CB8AC3E}">
        <p14:creationId xmlns:p14="http://schemas.microsoft.com/office/powerpoint/2010/main" val="3022935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Свързан модел за достъп до данни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Приложим към среда, където базата данни е постоянно достъпна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Свързан модел</a:t>
            </a:r>
            <a:endParaRPr lang="en-US" dirty="0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8368877" y="4265614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565347" y="3875567"/>
            <a:ext cx="2893036" cy="10525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bg-BG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</a:t>
            </a:r>
            <a:r>
              <a:rPr lang="bg-BG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остоянно отворена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hangingPunct="1">
              <a:lnSpc>
                <a:spcPct val="130000"/>
              </a:lnSpc>
            </a:pPr>
            <a:r>
              <a:rPr lang="bg-BG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връзка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Line 8"/>
          <p:cNvSpPr>
            <a:spLocks noChangeShapeType="1"/>
          </p:cNvSpPr>
          <p:nvPr/>
        </p:nvSpPr>
        <p:spPr bwMode="auto">
          <a:xfrm flipV="1">
            <a:off x="4189412" y="4440866"/>
            <a:ext cx="36576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stealth" w="lg" len="lg"/>
          </a:ln>
          <a:effectLst/>
        </p:spPr>
        <p:txBody>
          <a:bodyPr wrap="none" anchor="ctr"/>
          <a:lstStyle/>
          <a:p>
            <a:endParaRPr lang="bg-BG"/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7764646" y="5061668"/>
            <a:ext cx="170110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bg-BG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База данни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2174004" y="5105400"/>
            <a:ext cx="2396408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 </a:t>
            </a:r>
            <a:r>
              <a:rPr lang="bg-BG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клиент</a:t>
            </a:r>
            <a:endParaRPr lang="bg-BG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8422852" y="4267201"/>
            <a:ext cx="54053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DB</a:t>
            </a:r>
            <a:endParaRPr lang="bg-BG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9218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180" y="3733800"/>
            <a:ext cx="1371600" cy="1219200"/>
          </a:xfrm>
          <a:prstGeom prst="rect">
            <a:avLst/>
          </a:prstGeom>
          <a:noFill/>
        </p:spPr>
      </p:pic>
      <p:grpSp>
        <p:nvGrpSpPr>
          <p:cNvPr id="15" name="Group 14"/>
          <p:cNvGrpSpPr/>
          <p:nvPr/>
        </p:nvGrpSpPr>
        <p:grpSpPr>
          <a:xfrm>
            <a:off x="2513012" y="3429000"/>
            <a:ext cx="1752600" cy="1771650"/>
            <a:chOff x="1066800" y="3581400"/>
            <a:chExt cx="1619250" cy="1619250"/>
          </a:xfrm>
        </p:grpSpPr>
        <p:pic>
          <p:nvPicPr>
            <p:cNvPr id="9222" name="Picture 6" descr="http://symphony.lotus.com/software/lotus/symphony/gallery.nsf/atom_clipArt/D06A76F82AC365B18525759600325093/$File/Icon-Computer02-Black.png"/>
            <p:cNvPicPr>
              <a:picLocks noChangeAspect="1" noChangeArrowheads="1"/>
            </p:cNvPicPr>
            <p:nvPr/>
          </p:nvPicPr>
          <p:blipFill>
            <a:blip r:embed="rId4" cstate="print">
              <a:lum bright="3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3581400"/>
              <a:ext cx="1619250" cy="161925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 rot="21433289">
              <a:off x="1458466" y="4051838"/>
              <a:ext cx="803550" cy="281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rPr>
                <a:t>ADO.NET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606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Свързан модел за достъп до данни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</a:t>
            </a:r>
            <a:r>
              <a:rPr lang="bg-BG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чрез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SqlClient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</a:p>
          <a:p>
            <a:pPr lvl="1"/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Плюсове</a:t>
            </a:r>
            <a:r>
              <a:rPr lang="en-US" dirty="0" smtClean="0"/>
              <a:t>:</a:t>
            </a:r>
            <a:endParaRPr lang="en-US" dirty="0"/>
          </a:p>
          <a:p>
            <a:pPr lvl="2"/>
            <a:r>
              <a:rPr lang="bg-BG" dirty="0" smtClean="0"/>
              <a:t>Лесно управлявам контрол на паралелните заявки</a:t>
            </a:r>
            <a:endParaRPr lang="en-US" dirty="0"/>
          </a:p>
          <a:p>
            <a:pPr lvl="2"/>
            <a:r>
              <a:rPr lang="bg-BG" dirty="0" smtClean="0"/>
              <a:t>По-голям шанс за работа с най-актуалната версия на информацията</a:t>
            </a:r>
            <a:endParaRPr lang="en-US" dirty="0"/>
          </a:p>
          <a:p>
            <a:pPr lvl="1"/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Минуси</a:t>
            </a:r>
            <a:r>
              <a:rPr lang="en-US" dirty="0" smtClean="0"/>
              <a:t>:</a:t>
            </a:r>
            <a:endParaRPr lang="en-US" dirty="0"/>
          </a:p>
          <a:p>
            <a:pPr lvl="2"/>
            <a:r>
              <a:rPr lang="bg-BG" dirty="0" smtClean="0"/>
              <a:t>Нуждае се постоянно от надеждна мрежова свързаност</a:t>
            </a:r>
            <a:endParaRPr lang="en-US" dirty="0"/>
          </a:p>
          <a:p>
            <a:pPr lvl="2"/>
            <a:r>
              <a:rPr lang="bg-BG" dirty="0" smtClean="0"/>
              <a:t>Създава проблеми при скалиране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Свързан модел</a:t>
            </a:r>
            <a:r>
              <a:rPr lang="en-US" dirty="0" smtClean="0"/>
              <a:t>: </a:t>
            </a:r>
            <a:r>
              <a:rPr lang="bg-BG" dirty="0" smtClean="0"/>
              <a:t>Плюсове и минуси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0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990600"/>
            <a:ext cx="7232904" cy="3719780"/>
          </a:xfrm>
          <a:prstGeom prst="roundRect">
            <a:avLst>
              <a:gd name="adj" fmla="val 9292"/>
            </a:avLst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664" y="5334000"/>
            <a:ext cx="10363200" cy="820600"/>
          </a:xfrm>
        </p:spPr>
        <p:txBody>
          <a:bodyPr/>
          <a:lstStyle/>
          <a:p>
            <a:r>
              <a:rPr lang="en-US" dirty="0" smtClean="0"/>
              <a:t>ADO.NET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05481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ADO.NET</a:t>
            </a:r>
            <a:r>
              <a:rPr lang="en-US" dirty="0"/>
              <a:t> </a:t>
            </a:r>
            <a:r>
              <a:rPr lang="bg-BG" dirty="0" smtClean="0"/>
              <a:t>е стандартна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.NET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библиотека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за достъп до бази данни, обработка на информация и </a:t>
            </a:r>
            <a:r>
              <a:rPr lang="en-US" dirty="0" smtClean="0"/>
              <a:t>XML</a:t>
            </a:r>
            <a:endParaRPr lang="en-US" dirty="0"/>
          </a:p>
          <a:p>
            <a:pPr>
              <a:lnSpc>
                <a:spcPts val="3600"/>
              </a:lnSpc>
            </a:pPr>
            <a:r>
              <a:rPr lang="bg-BG" dirty="0" smtClean="0"/>
              <a:t>Поддържа свързани, несвързани и </a:t>
            </a:r>
            <a:r>
              <a:rPr lang="en-US" dirty="0" smtClean="0"/>
              <a:t>ORM </a:t>
            </a:r>
            <a:r>
              <a:rPr lang="bg-BG" dirty="0" smtClean="0"/>
              <a:t>модели за достъп до данни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bg-BG" dirty="0" smtClean="0"/>
              <a:t>Чудесна интеграция с </a:t>
            </a:r>
            <a:r>
              <a:rPr lang="en-US" dirty="0" smtClean="0">
                <a:solidFill>
                  <a:srgbClr val="F3BE60"/>
                </a:solidFill>
              </a:rPr>
              <a:t>LINQ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bg-BG" dirty="0" smtClean="0"/>
              <a:t>Позволява изпълнението на</a:t>
            </a:r>
            <a:r>
              <a:rPr lang="en-US" dirty="0" smtClean="0"/>
              <a:t> SQL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bg-BG" dirty="0" smtClean="0"/>
              <a:t>Позволява достъпване на информацията по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 smtClean="0"/>
              <a:t> </a:t>
            </a:r>
            <a:r>
              <a:rPr lang="bg-BG" dirty="0" smtClean="0"/>
              <a:t>подхода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</a:t>
            </a:r>
            <a:r>
              <a:rPr lang="en-US" dirty="0"/>
              <a:t>ADO.NET</a:t>
            </a:r>
            <a:r>
              <a:rPr lang="bg-BG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49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Доставичиците на данни са библиотеки - колекция от класове, които предоставят достъп до различни бази данни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dirty="0" smtClean="0"/>
              <a:t>За различните системи за управление на БД има различни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Доставици на данни /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ata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Provider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s/</a:t>
            </a:r>
            <a:endParaRPr lang="bg-BG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bg-BG" dirty="0" smtClean="0"/>
              <a:t>В тях обикновено се дефинират следните обекти: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</a:t>
            </a:r>
            <a:r>
              <a:rPr lang="bg-BG" dirty="0"/>
              <a:t> </a:t>
            </a:r>
            <a:r>
              <a:rPr lang="bg-BG" dirty="0" smtClean="0"/>
              <a:t>/Връзка/ – за свързване с БД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</a:t>
            </a:r>
            <a:r>
              <a:rPr lang="bg-BG" dirty="0"/>
              <a:t> </a:t>
            </a:r>
            <a:r>
              <a:rPr lang="bg-BG" dirty="0" smtClean="0"/>
              <a:t>/Команда/ – за изпълнение на SQL</a:t>
            </a:r>
            <a:r>
              <a:rPr lang="en-US" dirty="0" smtClean="0"/>
              <a:t> </a:t>
            </a:r>
            <a:r>
              <a:rPr lang="bg-BG" dirty="0" smtClean="0"/>
              <a:t>команда</a:t>
            </a:r>
            <a:endParaRPr lang="bg-BG" dirty="0"/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bg-BG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DataReader</a:t>
            </a:r>
            <a:r>
              <a:rPr lang="bg-BG" dirty="0"/>
              <a:t> – </a:t>
            </a:r>
            <a:r>
              <a:rPr lang="bg-BG" dirty="0" smtClean="0"/>
              <a:t>за извличане на данни</a:t>
            </a:r>
            <a:endParaRPr lang="bg-BG" sz="28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Доставчици на данни в</a:t>
            </a:r>
            <a:r>
              <a:rPr lang="en-US" dirty="0" smtClean="0"/>
              <a:t> </a:t>
            </a:r>
            <a:r>
              <a:rPr lang="en-US" dirty="0"/>
              <a:t>ADO.NET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0454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 </a:t>
            </a:r>
            <a:r>
              <a:rPr lang="en-US" sz="3000" dirty="0" smtClean="0"/>
              <a:t>.NET </a:t>
            </a:r>
            <a:r>
              <a:rPr lang="bg-BG" sz="3000" dirty="0" smtClean="0"/>
              <a:t>има няколко стандартни библиотеки на доставчици на информация за </a:t>
            </a:r>
            <a:r>
              <a:rPr lang="en-US" sz="3000" dirty="0" smtClean="0"/>
              <a:t>ADO.NET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2400" b="1" noProof="1">
                <a:solidFill>
                  <a:srgbClr val="F3BE60"/>
                </a:solidFill>
                <a:latin typeface="Consolas" pitchFamily="49" charset="0"/>
                <a:cs typeface="Consolas" pitchFamily="49" charset="0"/>
              </a:rPr>
              <a:t>SqlClient</a:t>
            </a: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bg-BG" sz="2800" dirty="0"/>
              <a:t>–</a:t>
            </a:r>
            <a:r>
              <a:rPr lang="en-US" sz="2800" dirty="0"/>
              <a:t> </a:t>
            </a:r>
            <a:r>
              <a:rPr lang="bg-BG" sz="2800" dirty="0" smtClean="0"/>
              <a:t>за достъп до </a:t>
            </a:r>
            <a:r>
              <a:rPr lang="bg-BG" sz="2800" dirty="0"/>
              <a:t>SQL </a:t>
            </a:r>
            <a:r>
              <a:rPr lang="bg-BG" sz="2800" dirty="0" smtClean="0"/>
              <a:t>Server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OleDB</a:t>
            </a:r>
            <a:r>
              <a:rPr lang="bg-BG" sz="2800" dirty="0"/>
              <a:t> – </a:t>
            </a:r>
            <a:r>
              <a:rPr lang="bg-BG" sz="2800" dirty="0" smtClean="0"/>
              <a:t>за достъп на стандартни </a:t>
            </a:r>
            <a:r>
              <a:rPr lang="en-US" sz="2800" dirty="0"/>
              <a:t>OLE DB </a:t>
            </a:r>
            <a:r>
              <a:rPr lang="bg-BG" sz="2800" dirty="0" smtClean="0"/>
              <a:t>източници на данни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Odbc</a:t>
            </a:r>
            <a:r>
              <a:rPr lang="bg-BG" sz="24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bg-BG" sz="2800" dirty="0"/>
              <a:t>– </a:t>
            </a:r>
            <a:r>
              <a:rPr lang="bg-BG" sz="2800" dirty="0" smtClean="0"/>
              <a:t>за достъп на </a:t>
            </a:r>
            <a:r>
              <a:rPr lang="bg-BG" sz="2800" dirty="0"/>
              <a:t>ODBC</a:t>
            </a:r>
            <a:r>
              <a:rPr lang="en-US" sz="2800" dirty="0"/>
              <a:t> </a:t>
            </a:r>
            <a:r>
              <a:rPr lang="bg-BG" sz="2800" dirty="0" smtClean="0"/>
              <a:t>източници на данни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bg-BG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Oracle</a:t>
            </a:r>
            <a:r>
              <a:rPr lang="bg-BG" sz="2800" dirty="0"/>
              <a:t> – </a:t>
            </a:r>
            <a:r>
              <a:rPr lang="bg-BG" sz="2800" dirty="0" smtClean="0"/>
              <a:t>за достъп до </a:t>
            </a:r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</a:rPr>
              <a:t>Oracle</a:t>
            </a:r>
            <a:r>
              <a:rPr lang="en-US" sz="2800" dirty="0" smtClean="0"/>
              <a:t> </a:t>
            </a:r>
            <a:r>
              <a:rPr lang="bg-BG" sz="2800" dirty="0" smtClean="0"/>
              <a:t>бази данни</a:t>
            </a:r>
            <a:endParaRPr lang="bg-BG" sz="2800" dirty="0"/>
          </a:p>
          <a:p>
            <a:pPr>
              <a:lnSpc>
                <a:spcPct val="100000"/>
              </a:lnSpc>
            </a:pPr>
            <a:r>
              <a:rPr lang="bg-BG" sz="3000" dirty="0" smtClean="0"/>
              <a:t>Има и други библиотеки за доставичици на информация: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MySQL</a:t>
            </a:r>
            <a:r>
              <a:rPr lang="en-US" sz="2800" dirty="0"/>
              <a:t>,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PostgreSQL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Interbase</a:t>
            </a:r>
            <a:r>
              <a:rPr lang="bg-BG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DB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dirty="0"/>
              <a:t>,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SQLite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Доставчици на информация в </a:t>
            </a:r>
            <a:r>
              <a:rPr lang="en-US" dirty="0" smtClean="0"/>
              <a:t>ADO.NET </a:t>
            </a:r>
            <a:r>
              <a:rPr lang="en-US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78336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814</Words>
  <Application>Microsoft Office PowerPoint</Application>
  <PresentationFormat>Custom</PresentationFormat>
  <Paragraphs>154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Consolas</vt:lpstr>
      <vt:lpstr>Wingdings</vt:lpstr>
      <vt:lpstr>Wingdings 2</vt:lpstr>
      <vt:lpstr>SoftUni 16x9</vt:lpstr>
      <vt:lpstr>PowerPoint Presentation</vt:lpstr>
      <vt:lpstr>Съдържание</vt:lpstr>
      <vt:lpstr>Модели за достъп до данни</vt:lpstr>
      <vt:lpstr>Свързан модел</vt:lpstr>
      <vt:lpstr>Свързан модел: Плюсове и минуси</vt:lpstr>
      <vt:lpstr>ADO.NET</vt:lpstr>
      <vt:lpstr>Какво е ADO.NET?</vt:lpstr>
      <vt:lpstr>Доставчици на данни в ADO.NET</vt:lpstr>
      <vt:lpstr>Доставчици на информация в ADO.NET (2)</vt:lpstr>
      <vt:lpstr>SqlClient и ADO.NET свързан модел</vt:lpstr>
      <vt:lpstr>ORM Модел</vt:lpstr>
      <vt:lpstr>ORM Модел – плюсове и минуси</vt:lpstr>
      <vt:lpstr>ADO.NET: Entity Framework Core</vt:lpstr>
      <vt:lpstr>Увод в приложенията с база данни</vt:lpstr>
      <vt:lpstr>Лиценз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</dc:title>
  <dc:subject>C# Basics Course</dc:subject>
  <dc:creator/>
  <cp:keywords>C#, class, object, fields, methods, properties, constructors, static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2019-01-16T23:31:42Z</dcterms:modified>
  <cp:category>programming, software engineering, C#,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